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62" r:id="rId3"/>
    <p:sldId id="260" r:id="rId4"/>
    <p:sldId id="257" r:id="rId5"/>
    <p:sldId id="258" r:id="rId6"/>
    <p:sldId id="266" r:id="rId7"/>
    <p:sldId id="267" r:id="rId8"/>
    <p:sldId id="261" r:id="rId9"/>
    <p:sldId id="259" r:id="rId10"/>
    <p:sldId id="268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/>
    <p:restoredTop sz="94592"/>
  </p:normalViewPr>
  <p:slideViewPr>
    <p:cSldViewPr snapToGrid="0">
      <p:cViewPr varScale="1">
        <p:scale>
          <a:sx n="151" d="100"/>
          <a:sy n="151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3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77383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2655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4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74376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66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16632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6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83551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2735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3109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A1D994D-5326-F649-AFC1-A73F0C9D024B}" type="datetimeFigureOut">
              <a:rPr lang="en-CZ" smtClean="0"/>
              <a:t>11.12.2022</a:t>
            </a:fld>
            <a:endParaRPr lang="en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F56E2-59D9-114D-8B63-7F6C4AEAC34A}" type="slidenum">
              <a:rPr lang="en-CZ" smtClean="0"/>
              <a:t>‹#›</a:t>
            </a:fld>
            <a:endParaRPr lang="en-CZ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8074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edr.org/papers/IJEDR1902102.pdf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the-intuition-behind-facial-detection-the-viola-jones-algorithm-29d9106b6999" TargetMode="External"/><Relationship Id="rId4" Type="http://schemas.openxmlformats.org/officeDocument/2006/relationships/hyperlink" Target="https://towardsdatascience.com/hog-histogram-of-oriented-gradients-67ecd887675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288F-5D38-5F53-F266-509C4CEF7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Z" dirty="0"/>
              <a:t>Real time face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EBAC2-53EE-EC97-1B00-7CDF5E2425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Z" dirty="0"/>
              <a:t>Jan Karásek</a:t>
            </a:r>
          </a:p>
        </p:txBody>
      </p:sp>
    </p:spTree>
    <p:extLst>
      <p:ext uri="{BB962C8B-B14F-4D97-AF65-F5344CB8AC3E}">
        <p14:creationId xmlns:p14="http://schemas.microsoft.com/office/powerpoint/2010/main" val="52949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9C40-22A8-4405-68D3-A53318E1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Z" dirty="0"/>
              <a:t>Violla-Jones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163BA-3552-0F11-25A6-2BA13C987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effectLst/>
                <a:latin typeface="Courier" panose="02070309020205020404" pitchFamily="49" charset="0"/>
              </a:rPr>
              <a:t>Hledá</a:t>
            </a:r>
            <a:r>
              <a:rPr lang="en-GB" dirty="0">
                <a:effectLst/>
                <a:latin typeface="Courier" panose="02070309020205020404" pitchFamily="49" charset="0"/>
              </a:rPr>
              <a:t> </a:t>
            </a:r>
            <a:r>
              <a:rPr lang="en-GB" dirty="0" err="1">
                <a:effectLst/>
                <a:latin typeface="Courier" panose="02070309020205020404" pitchFamily="49" charset="0"/>
              </a:rPr>
              <a:t>Haar</a:t>
            </a:r>
            <a:r>
              <a:rPr lang="en-GB" dirty="0">
                <a:effectLst/>
                <a:latin typeface="Courier" panose="02070309020205020404" pitchFamily="49" charset="0"/>
              </a:rPr>
              <a:t> features</a:t>
            </a:r>
          </a:p>
          <a:p>
            <a:endParaRPr lang="en-GB" dirty="0">
              <a:effectLst/>
              <a:latin typeface="Courier" panose="02070309020205020404" pitchFamily="49" charset="0"/>
            </a:endParaRPr>
          </a:p>
          <a:p>
            <a:r>
              <a:rPr lang="en-GB" dirty="0" err="1">
                <a:latin typeface="Courier" panose="02070309020205020404" pitchFamily="49" charset="0"/>
              </a:rPr>
              <a:t>Využívá</a:t>
            </a:r>
            <a:r>
              <a:rPr lang="en-GB" dirty="0">
                <a:latin typeface="Courier" panose="02070309020205020404" pitchFamily="49" charset="0"/>
              </a:rPr>
              <a:t> </a:t>
            </a:r>
            <a:r>
              <a:rPr lang="en-GB" dirty="0" err="1">
                <a:latin typeface="Courier" panose="02070309020205020404" pitchFamily="49" charset="0"/>
              </a:rPr>
              <a:t>kontrasty</a:t>
            </a:r>
            <a:r>
              <a:rPr lang="en-GB" dirty="0">
                <a:latin typeface="Courier" panose="02070309020205020404" pitchFamily="49" charset="0"/>
              </a:rPr>
              <a:t> </a:t>
            </a:r>
            <a:r>
              <a:rPr lang="en-GB" dirty="0" err="1">
                <a:latin typeface="Courier" panose="02070309020205020404" pitchFamily="49" charset="0"/>
              </a:rPr>
              <a:t>pixelů</a:t>
            </a:r>
            <a:endParaRPr lang="en-GB" dirty="0">
              <a:latin typeface="Courier" panose="02070309020205020404" pitchFamily="49" charset="0"/>
            </a:endParaRPr>
          </a:p>
          <a:p>
            <a:endParaRPr lang="en-GB" dirty="0">
              <a:effectLst/>
              <a:latin typeface="Courier" panose="02070309020205020404" pitchFamily="49" charset="0"/>
            </a:endParaRPr>
          </a:p>
          <a:p>
            <a:endParaRPr lang="en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131D9-F475-1C62-4640-3426EB72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94" y="1346670"/>
            <a:ext cx="2912045" cy="2741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624DB-375F-12B5-E234-A2A1EFE25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024" y="4464119"/>
            <a:ext cx="1890183" cy="18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9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E838-959C-8D07-0CF1-12FA63D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36FE-A818-3314-ABFD-5238B5386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60" indent="0">
              <a:buNone/>
            </a:pPr>
            <a:r>
              <a:rPr lang="en-CZ" dirty="0"/>
              <a:t>[1] </a:t>
            </a:r>
            <a:r>
              <a:rPr lang="en-GB" dirty="0">
                <a:hlinkClick r:id="rId3"/>
              </a:rPr>
              <a:t>https://www.ijedr.org/papers/IJEDR1902102.pdf</a:t>
            </a:r>
            <a:endParaRPr lang="en-GB" dirty="0"/>
          </a:p>
          <a:p>
            <a:pPr marL="6160" indent="0">
              <a:buNone/>
            </a:pPr>
            <a:r>
              <a:rPr lang="en-GB" dirty="0"/>
              <a:t>[2] </a:t>
            </a:r>
            <a:r>
              <a:rPr lang="en-GB" dirty="0">
                <a:hlinkClick r:id="rId4"/>
              </a:rPr>
              <a:t>https://towardsdatascience.com/hog-histogram-of-oriented-gradients-67ecd887675f</a:t>
            </a:r>
            <a:endParaRPr lang="en-GB" dirty="0"/>
          </a:p>
          <a:p>
            <a:pPr marL="6160" indent="0">
              <a:buNone/>
            </a:pPr>
            <a:r>
              <a:rPr lang="en-GB" dirty="0"/>
              <a:t>[3] </a:t>
            </a:r>
            <a:r>
              <a:rPr lang="en-GB" dirty="0">
                <a:hlinkClick r:id="rId5"/>
              </a:rPr>
              <a:t>https://towardsdatascience.com/the-intuition-behind-facial-detection-the-viola-jones-algorithm-29d9106b6999</a:t>
            </a:r>
            <a:endParaRPr lang="en-GB" dirty="0"/>
          </a:p>
          <a:p>
            <a:pPr marL="6160" indent="0">
              <a:buNone/>
            </a:pPr>
            <a:endParaRPr lang="en-GB" dirty="0"/>
          </a:p>
          <a:p>
            <a:pPr marL="6160" indent="0">
              <a:buNone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45749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E6FD-4FD2-7009-2900-D4B2E3EB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Z" dirty="0"/>
              <a:t>Cíle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3760-9F42-D60E-2DDA-AA9EEAE11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1885285"/>
            <a:ext cx="7796540" cy="3997828"/>
          </a:xfrm>
        </p:spPr>
        <p:txBody>
          <a:bodyPr/>
          <a:lstStyle/>
          <a:p>
            <a:r>
              <a:rPr lang="cs-CZ" dirty="0">
                <a:latin typeface="Courier New" panose="02070309020205020404" pitchFamily="49" charset="0"/>
                <a:cs typeface="Courier New" panose="02070309020205020404" pitchFamily="49" charset="0"/>
              </a:rPr>
              <a:t>Rozlišit klasifikaci a detekci obličejů</a:t>
            </a:r>
          </a:p>
          <a:p>
            <a:endParaRPr lang="cs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cs-CZ" dirty="0">
                <a:latin typeface="Courier New" panose="02070309020205020404" pitchFamily="49" charset="0"/>
                <a:cs typeface="Courier New" panose="02070309020205020404" pitchFamily="49" charset="0"/>
              </a:rPr>
              <a:t>Přiblížit používané algoritmy v dnešní době</a:t>
            </a:r>
          </a:p>
          <a:p>
            <a:endParaRPr lang="cs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cs-CZ" dirty="0">
                <a:latin typeface="Courier New" panose="02070309020205020404" pitchFamily="49" charset="0"/>
                <a:cs typeface="Courier New" panose="02070309020205020404" pitchFamily="49" charset="0"/>
              </a:rPr>
              <a:t>Zprovoznit vlastní detektor a klasifikátor obličejů v reálném čase</a:t>
            </a: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0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AB60-7A1E-FB3D-7A60-076C7500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Z" dirty="0"/>
              <a:t>Detekce obličeje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812CA-8937-9D5E-E637-616B5FCB4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226733"/>
            <a:ext cx="7958331" cy="3823211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vision.PointTracker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(feature tracker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pomocí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KLT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algoritmu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detectMinEigenFeatures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(ROI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estimateGeometricTransform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transformPointsForward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(ze 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starých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pozic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 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nové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posuň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č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tverec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2F463F-B4B4-BC81-0549-E867306C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280" y="2832274"/>
            <a:ext cx="1790859" cy="17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9C40-22A8-4405-68D3-A53318E1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Z" dirty="0"/>
              <a:t>Metody klasifikace obličejů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163BA-3552-0F11-25A6-2BA13C987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  <a:latin typeface="Courier" panose="02070309020205020404" pitchFamily="49" charset="0"/>
              </a:rPr>
              <a:t>HOG – Histogram of </a:t>
            </a:r>
            <a:r>
              <a:rPr lang="en-GB" dirty="0">
                <a:latin typeface="Courier" panose="02070309020205020404" pitchFamily="49" charset="0"/>
              </a:rPr>
              <a:t>oriented gradients</a:t>
            </a:r>
          </a:p>
          <a:p>
            <a:endParaRPr lang="en-GB" dirty="0">
              <a:latin typeface="Courier" panose="02070309020205020404" pitchFamily="49" charset="0"/>
            </a:endParaRPr>
          </a:p>
          <a:p>
            <a:r>
              <a:rPr lang="en-GB" dirty="0">
                <a:effectLst/>
                <a:latin typeface="Courier" panose="02070309020205020404" pitchFamily="49" charset="0"/>
              </a:rPr>
              <a:t>K-means</a:t>
            </a:r>
          </a:p>
          <a:p>
            <a:endParaRPr lang="en-GB" dirty="0">
              <a:effectLst/>
              <a:latin typeface="Courier" panose="02070309020205020404" pitchFamily="49" charset="0"/>
            </a:endParaRPr>
          </a:p>
          <a:p>
            <a:r>
              <a:rPr lang="en-GB" dirty="0">
                <a:latin typeface="Courier" panose="02070309020205020404" pitchFamily="49" charset="0"/>
              </a:rPr>
              <a:t>Viola-Jones algorithm</a:t>
            </a:r>
            <a:endParaRPr lang="en-GB" dirty="0">
              <a:effectLst/>
              <a:latin typeface="Courier" panose="02070309020205020404" pitchFamily="49" charset="0"/>
            </a:endParaRP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85267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A20-6B9A-9E2E-4F93-9F6C2F35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Z" dirty="0"/>
              <a:t>HOG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2F118-C9F0-8FF8-C92C-1884A87BC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456039"/>
            <a:ext cx="7796540" cy="3997828"/>
          </a:xfrm>
        </p:spPr>
        <p:txBody>
          <a:bodyPr/>
          <a:lstStyle/>
          <a:p>
            <a:r>
              <a:rPr lang="en-GB" dirty="0">
                <a:effectLst/>
                <a:latin typeface="Courier" panose="02070309020205020404" pitchFamily="49" charset="0"/>
              </a:rPr>
              <a:t>HOG – Histogram of oriented gradients</a:t>
            </a:r>
          </a:p>
          <a:p>
            <a:r>
              <a:rPr lang="en-GB" dirty="0" err="1">
                <a:effectLst/>
                <a:latin typeface="Courier" panose="02070309020205020404" pitchFamily="49" charset="0"/>
              </a:rPr>
              <a:t>Směr</a:t>
            </a:r>
            <a:r>
              <a:rPr lang="en-GB" dirty="0">
                <a:effectLst/>
                <a:latin typeface="Courier" panose="02070309020205020404" pitchFamily="49" charset="0"/>
              </a:rPr>
              <a:t> </a:t>
            </a:r>
            <a:r>
              <a:rPr lang="en-GB" dirty="0" err="1">
                <a:effectLst/>
                <a:latin typeface="Courier" panose="02070309020205020404" pitchFamily="49" charset="0"/>
              </a:rPr>
              <a:t>pomocí</a:t>
            </a:r>
            <a:r>
              <a:rPr lang="en-GB" dirty="0">
                <a:effectLst/>
                <a:latin typeface="Courier" panose="02070309020205020404" pitchFamily="49" charset="0"/>
              </a:rPr>
              <a:t> </a:t>
            </a:r>
            <a:r>
              <a:rPr lang="en-GB" dirty="0" err="1">
                <a:effectLst/>
                <a:latin typeface="Courier" panose="02070309020205020404" pitchFamily="49" charset="0"/>
              </a:rPr>
              <a:t>hran</a:t>
            </a:r>
            <a:endParaRPr lang="en-GB" dirty="0">
              <a:latin typeface="Courier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E4224-0CAD-1DEF-EB1E-9D94D9D7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4133"/>
            <a:ext cx="4546600" cy="235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A20-6B9A-9E2E-4F93-9F6C2F35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Z" dirty="0"/>
              <a:t>HOG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2F118-C9F0-8FF8-C92C-1884A87BC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263" y="2052116"/>
            <a:ext cx="7796540" cy="3997828"/>
          </a:xfrm>
        </p:spPr>
        <p:txBody>
          <a:bodyPr/>
          <a:lstStyle/>
          <a:p>
            <a:pPr marL="463360" indent="-457200">
              <a:buFont typeface="+mj-lt"/>
              <a:buAutoNum type="arabicPeriod"/>
            </a:pPr>
            <a:r>
              <a:rPr lang="en-CZ" dirty="0">
                <a:latin typeface="Courier New" panose="02070309020205020404" pitchFamily="49" charset="0"/>
                <a:cs typeface="Courier New" panose="02070309020205020404" pitchFamily="49" charset="0"/>
              </a:rPr>
              <a:t>GrayScale image - &gt; resize image</a:t>
            </a:r>
          </a:p>
          <a:p>
            <a:pPr marL="463360" indent="-457200">
              <a:buFont typeface="+mj-lt"/>
              <a:buAutoNum type="arabicPeriod"/>
            </a:pPr>
            <a:r>
              <a:rPr lang="en-GB" dirty="0" err="1">
                <a:effectLst/>
                <a:latin typeface="Courier" panose="02070309020205020404" pitchFamily="49" charset="0"/>
              </a:rPr>
              <a:t>Výpočet</a:t>
            </a:r>
            <a:r>
              <a:rPr lang="en-GB" dirty="0">
                <a:effectLst/>
                <a:latin typeface="Courier" panose="02070309020205020404" pitchFamily="49" charset="0"/>
              </a:rPr>
              <a:t> </a:t>
            </a:r>
            <a:r>
              <a:rPr lang="en-GB" dirty="0" err="1">
                <a:effectLst/>
                <a:latin typeface="Courier" panose="02070309020205020404" pitchFamily="49" charset="0"/>
              </a:rPr>
              <a:t>gragientu</a:t>
            </a:r>
            <a:r>
              <a:rPr lang="en-GB" dirty="0">
                <a:effectLst/>
                <a:latin typeface="Courier" panose="02070309020205020404" pitchFamily="49" charset="0"/>
              </a:rPr>
              <a:t> </a:t>
            </a:r>
            <a:r>
              <a:rPr lang="en-GB" dirty="0" err="1">
                <a:effectLst/>
                <a:latin typeface="Courier" panose="02070309020205020404" pitchFamily="49" charset="0"/>
              </a:rPr>
              <a:t>pomocí</a:t>
            </a:r>
            <a:r>
              <a:rPr lang="en-GB" dirty="0">
                <a:effectLst/>
                <a:latin typeface="Courier" panose="02070309020205020404" pitchFamily="49" charset="0"/>
              </a:rPr>
              <a:t> </a:t>
            </a:r>
            <a:r>
              <a:rPr lang="en-GB" dirty="0" err="1">
                <a:effectLst/>
                <a:latin typeface="Courier" panose="02070309020205020404" pitchFamily="49" charset="0"/>
              </a:rPr>
              <a:t>změn</a:t>
            </a:r>
            <a:r>
              <a:rPr lang="en-GB" dirty="0" err="1">
                <a:latin typeface="Courier" panose="02070309020205020404" pitchFamily="49" charset="0"/>
              </a:rPr>
              <a:t>y</a:t>
            </a:r>
            <a:r>
              <a:rPr lang="en-GB" dirty="0">
                <a:latin typeface="Courier" panose="02070309020205020404" pitchFamily="49" charset="0"/>
              </a:rPr>
              <a:t> </a:t>
            </a:r>
            <a:r>
              <a:rPr lang="en-GB" dirty="0" err="1">
                <a:latin typeface="Courier" panose="02070309020205020404" pitchFamily="49" charset="0"/>
              </a:rPr>
              <a:t>intenzity</a:t>
            </a:r>
            <a:r>
              <a:rPr lang="en-GB" dirty="0">
                <a:latin typeface="Courier" panose="02070309020205020404" pitchFamily="49" charset="0"/>
              </a:rPr>
              <a:t> </a:t>
            </a:r>
            <a:r>
              <a:rPr lang="en-GB" dirty="0" err="1">
                <a:latin typeface="Courier" panose="02070309020205020404" pitchFamily="49" charset="0"/>
              </a:rPr>
              <a:t>pixelů</a:t>
            </a:r>
            <a:r>
              <a:rPr lang="en-GB" dirty="0">
                <a:latin typeface="Courier" panose="02070309020205020404" pitchFamily="49" charset="0"/>
              </a:rPr>
              <a:t> v </a:t>
            </a:r>
            <a:r>
              <a:rPr lang="en-GB" dirty="0" err="1">
                <a:latin typeface="Courier" panose="02070309020205020404" pitchFamily="49" charset="0"/>
              </a:rPr>
              <a:t>okolí</a:t>
            </a:r>
            <a:r>
              <a:rPr lang="en-GB" dirty="0">
                <a:latin typeface="Courier" panose="02070309020205020404" pitchFamily="49" charset="0"/>
              </a:rPr>
              <a:t> </a:t>
            </a:r>
            <a:r>
              <a:rPr lang="en-GB" dirty="0" err="1">
                <a:latin typeface="Courier" panose="02070309020205020404" pitchFamily="49" charset="0"/>
              </a:rPr>
              <a:t>daného</a:t>
            </a:r>
            <a:r>
              <a:rPr lang="en-GB" dirty="0">
                <a:latin typeface="Courier" panose="02070309020205020404" pitchFamily="49" charset="0"/>
              </a:rPr>
              <a:t> </a:t>
            </a:r>
            <a:r>
              <a:rPr lang="en-GB" dirty="0" err="1">
                <a:latin typeface="Courier" panose="02070309020205020404" pitchFamily="49" charset="0"/>
              </a:rPr>
              <a:t>pixelu</a:t>
            </a:r>
            <a:r>
              <a:rPr lang="en-GB" dirty="0">
                <a:latin typeface="Courier" panose="02070309020205020404" pitchFamily="49" charset="0"/>
              </a:rPr>
              <a:t> (RGB – 3 </a:t>
            </a:r>
            <a:r>
              <a:rPr lang="en-GB" dirty="0" err="1">
                <a:latin typeface="Courier" panose="02070309020205020404" pitchFamily="49" charset="0"/>
              </a:rPr>
              <a:t>hodnoty</a:t>
            </a:r>
            <a:r>
              <a:rPr lang="en-GB" dirty="0">
                <a:latin typeface="Courier" panose="02070309020205020404" pitchFamily="49" charset="0"/>
              </a:rPr>
              <a:t>, Gray – 1)</a:t>
            </a: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3360" indent="-457200">
              <a:buFont typeface="+mj-lt"/>
              <a:buAutoNum type="arabicPeriod"/>
            </a:pPr>
            <a:r>
              <a:rPr lang="en-CZ" dirty="0">
                <a:latin typeface="Courier New" panose="02070309020205020404" pitchFamily="49" charset="0"/>
                <a:cs typeface="Courier New" panose="02070309020205020404" pitchFamily="49" charset="0"/>
              </a:rPr>
              <a:t>Obraz se rozdělí do 8x8 bloků</a:t>
            </a:r>
          </a:p>
          <a:p>
            <a:pPr marL="463360" indent="-457200">
              <a:buFont typeface="+mj-lt"/>
              <a:buAutoNum type="arabicPeriod"/>
            </a:pP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3360" indent="-457200">
              <a:buFont typeface="+mj-lt"/>
              <a:buAutoNum type="arabicPeriod"/>
            </a:pP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3360" indent="-457200">
              <a:buFont typeface="+mj-lt"/>
              <a:buAutoNum type="arabicPeriod"/>
            </a:pP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4B5D0-E81C-DD07-ED27-5044AFEB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74" y="4051030"/>
            <a:ext cx="3937001" cy="852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30388-D5A1-28DC-46B8-BCA9B21E0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192" y="2179382"/>
            <a:ext cx="2245783" cy="1719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C587C-EDA0-5C73-12F3-52FF960F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25" y="747031"/>
            <a:ext cx="3735917" cy="1229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6916E6-41FA-EFC4-A3A5-FBBF2239A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10" y="4505845"/>
            <a:ext cx="2529417" cy="1863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6A823-2DC7-C59A-F89F-6ADE87636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974" y="5028964"/>
            <a:ext cx="3937001" cy="8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9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A20-6B9A-9E2E-4F93-9F6C2F35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Z" dirty="0"/>
              <a:t>HOG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2F118-C9F0-8FF8-C92C-1884A87BC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197" y="2052116"/>
            <a:ext cx="7796540" cy="3997828"/>
          </a:xfrm>
        </p:spPr>
        <p:txBody>
          <a:bodyPr>
            <a:normAutofit/>
          </a:bodyPr>
          <a:lstStyle/>
          <a:p>
            <a:pPr marL="463360" indent="-457200">
              <a:buFont typeface="+mj-lt"/>
              <a:buAutoNum type="arabicPeriod" startAt="4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CZ" dirty="0">
                <a:latin typeface="Courier New" panose="02070309020205020404" pitchFamily="49" charset="0"/>
                <a:cs typeface="Courier New" panose="02070309020205020404" pitchFamily="49" charset="0"/>
              </a:rPr>
              <a:t>a každou buňku v bloku se aplikuje rovnice</a:t>
            </a:r>
          </a:p>
          <a:p>
            <a:pPr marL="463360" indent="-457200">
              <a:buFont typeface="+mj-lt"/>
              <a:buAutoNum type="arabicPeriod" startAt="4"/>
            </a:pPr>
            <a:r>
              <a:rPr lang="en-CZ" dirty="0">
                <a:latin typeface="Courier New" panose="02070309020205020404" pitchFamily="49" charset="0"/>
                <a:cs typeface="Courier New" panose="02070309020205020404" pitchFamily="49" charset="0"/>
              </a:rPr>
              <a:t> 4 bloky z 9 bodové matice se spojí dohromady a vytvoří nový blok 2x2</a:t>
            </a:r>
          </a:p>
          <a:p>
            <a:pPr marL="463360" indent="-457200">
              <a:buFont typeface="+mj-lt"/>
              <a:buAutoNum type="arabicPeriod" startAt="4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CZ" dirty="0">
                <a:latin typeface="Courier New" panose="02070309020205020404" pitchFamily="49" charset="0"/>
                <a:cs typeface="Courier New" panose="02070309020205020404" pitchFamily="49" charset="0"/>
              </a:rPr>
              <a:t>ormalizace bloků pomocí funkcí</a:t>
            </a:r>
          </a:p>
          <a:p>
            <a:pPr marL="463360" indent="-457200">
              <a:buFont typeface="+mj-lt"/>
              <a:buAutoNum type="arabicPeriod" startAt="4"/>
            </a:pP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3360" indent="-457200">
              <a:buFont typeface="+mj-lt"/>
              <a:buAutoNum type="arabicPeriod" startAt="4"/>
            </a:pP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3360" indent="-457200">
              <a:buFont typeface="+mj-lt"/>
              <a:buAutoNum type="arabicPeriod" startAt="4"/>
            </a:pP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3360" indent="-457200">
              <a:buFont typeface="+mj-lt"/>
              <a:buAutoNum type="arabicPeriod" startAt="4"/>
            </a:pP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CBFB0-B546-7F62-77B3-05D86C2C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269" y="340938"/>
            <a:ext cx="1967870" cy="1292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CD8F2-1DAD-E0F6-101B-5CDE53A3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599" y="3197549"/>
            <a:ext cx="4233334" cy="2528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9D232-688C-29E7-699C-1BD38913B4C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929" y="4051030"/>
            <a:ext cx="1953474" cy="26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3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A20-6B9A-9E2E-4F93-9F6C2F35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Z" dirty="0"/>
              <a:t>HOG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2F118-C9F0-8FF8-C92C-1884A87B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effectLst/>
                <a:latin typeface="Courier" panose="02070309020205020404" pitchFamily="49" charset="0"/>
              </a:rPr>
              <a:t>extractHOGFeatures</a:t>
            </a:r>
            <a:r>
              <a:rPr lang="en-GB" dirty="0">
                <a:effectLst/>
                <a:latin typeface="Courier" panose="02070309020205020404" pitchFamily="49" charset="0"/>
              </a:rPr>
              <a:t> (</a:t>
            </a:r>
            <a:r>
              <a:rPr lang="en-GB" dirty="0" err="1">
                <a:effectLst/>
                <a:latin typeface="Courier" panose="02070309020205020404" pitchFamily="49" charset="0"/>
              </a:rPr>
              <a:t>extrahuje</a:t>
            </a:r>
            <a:r>
              <a:rPr lang="en-GB" dirty="0">
                <a:effectLst/>
                <a:latin typeface="Courier" panose="02070309020205020404" pitchFamily="49" charset="0"/>
              </a:rPr>
              <a:t> HOG features)</a:t>
            </a:r>
          </a:p>
          <a:p>
            <a:endParaRPr lang="en-GB" dirty="0">
              <a:effectLst/>
              <a:latin typeface="Courier" panose="02070309020205020404" pitchFamily="49" charset="0"/>
            </a:endParaRPr>
          </a:p>
          <a:p>
            <a:r>
              <a:rPr lang="en-GB" dirty="0" err="1">
                <a:effectLst/>
                <a:latin typeface="Courier" panose="02070309020205020404" pitchFamily="49" charset="0"/>
              </a:rPr>
              <a:t>detectSURFFeatures</a:t>
            </a:r>
            <a:r>
              <a:rPr lang="en-GB" dirty="0">
                <a:effectLst/>
                <a:latin typeface="Courier" panose="02070309020205020404" pitchFamily="49" charset="0"/>
              </a:rPr>
              <a:t> (</a:t>
            </a:r>
            <a:r>
              <a:rPr lang="en-GB" dirty="0" err="1">
                <a:effectLst/>
                <a:latin typeface="Courier" panose="02070309020205020404" pitchFamily="49" charset="0"/>
              </a:rPr>
              <a:t>detekuje</a:t>
            </a:r>
            <a:r>
              <a:rPr lang="en-GB" dirty="0">
                <a:effectLst/>
                <a:latin typeface="Courier" panose="02070309020205020404" pitchFamily="49" charset="0"/>
              </a:rPr>
              <a:t> </a:t>
            </a:r>
            <a:r>
              <a:rPr lang="en-GB" dirty="0" err="1">
                <a:effectLst/>
                <a:latin typeface="Courier" panose="02070309020205020404" pitchFamily="49" charset="0"/>
              </a:rPr>
              <a:t>objekty</a:t>
            </a:r>
            <a:r>
              <a:rPr lang="en-GB" dirty="0">
                <a:effectLst/>
                <a:latin typeface="Courier" panose="02070309020205020404" pitchFamily="49" charset="0"/>
              </a:rPr>
              <a:t>)</a:t>
            </a:r>
          </a:p>
          <a:p>
            <a:pPr marL="6160" indent="0">
              <a:buNone/>
            </a:pPr>
            <a:endParaRPr lang="en-CZ" dirty="0"/>
          </a:p>
          <a:p>
            <a:pPr marL="6160" indent="0">
              <a:buNone/>
            </a:pPr>
            <a:endParaRPr lang="en-CZ" dirty="0"/>
          </a:p>
          <a:p>
            <a:pPr marL="6160" indent="0">
              <a:buNone/>
            </a:pPr>
            <a:endParaRPr lang="en-CZ" dirty="0"/>
          </a:p>
          <a:p>
            <a:pPr marL="6160" indent="0">
              <a:buNone/>
            </a:pPr>
            <a:endParaRPr lang="en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DD450-BF28-2126-818F-1F3B559B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556" y="4051030"/>
            <a:ext cx="4963583" cy="24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EA20-6B9A-9E2E-4F93-9F6C2F35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Z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2F118-C9F0-8FF8-C92C-1884A87BC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7" y="2973566"/>
            <a:ext cx="7958331" cy="3442751"/>
          </a:xfrm>
        </p:spPr>
        <p:txBody>
          <a:bodyPr/>
          <a:lstStyle/>
          <a:p>
            <a:r>
              <a:rPr lang="en-CZ" dirty="0">
                <a:latin typeface="Courier New" panose="02070309020205020404" pitchFamily="49" charset="0"/>
                <a:cs typeface="Courier New" panose="02070309020205020404" pitchFamily="49" charset="0"/>
              </a:rPr>
              <a:t>Rozděluje N objektů do K shluků</a:t>
            </a:r>
          </a:p>
          <a:p>
            <a:r>
              <a:rPr lang="en-CZ" dirty="0">
                <a:latin typeface="Courier New" panose="02070309020205020404" pitchFamily="49" charset="0"/>
                <a:cs typeface="Courier New" panose="02070309020205020404" pitchFamily="49" charset="0"/>
              </a:rPr>
              <a:t>Každé porovnání zálěží právě na shluku s nejbližším průměrem (K musí být známo)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Objekty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zařazují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do toho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shluku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k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jehoz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̌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centroidu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střed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shluku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je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objekt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nejblíže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DFD21-87EA-742D-F7CE-ED2C458AD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517" y="441683"/>
            <a:ext cx="3525621" cy="26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7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{998E2C5A-F9BC-9C41-8658-BDCCF2DC1C05}tf16401378</Template>
  <TotalTime>4093</TotalTime>
  <Words>241</Words>
  <Application>Microsoft Macintosh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Courier</vt:lpstr>
      <vt:lpstr>Courier New</vt:lpstr>
      <vt:lpstr>MS Shell Dlg 2</vt:lpstr>
      <vt:lpstr>Wingdings</vt:lpstr>
      <vt:lpstr>Wingdings 3</vt:lpstr>
      <vt:lpstr>Madison</vt:lpstr>
      <vt:lpstr>Real time face detection</vt:lpstr>
      <vt:lpstr>Cíle</vt:lpstr>
      <vt:lpstr>Detekce obličeje</vt:lpstr>
      <vt:lpstr>Metody klasifikace obličejů</vt:lpstr>
      <vt:lpstr>HOG</vt:lpstr>
      <vt:lpstr>HOG</vt:lpstr>
      <vt:lpstr>HOG</vt:lpstr>
      <vt:lpstr>HOG</vt:lpstr>
      <vt:lpstr>K-means</vt:lpstr>
      <vt:lpstr>Violla-Jones Algorithm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face detection</dc:title>
  <dc:creator>Microsoft Office User</dc:creator>
  <cp:lastModifiedBy>Microsoft Office User</cp:lastModifiedBy>
  <cp:revision>7</cp:revision>
  <dcterms:created xsi:type="dcterms:W3CDTF">2022-12-09T09:39:19Z</dcterms:created>
  <dcterms:modified xsi:type="dcterms:W3CDTF">2022-12-12T21:39:11Z</dcterms:modified>
</cp:coreProperties>
</file>